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69" r:id="rId7"/>
    <p:sldId id="265" r:id="rId8"/>
    <p:sldId id="270" r:id="rId9"/>
    <p:sldId id="272" r:id="rId10"/>
    <p:sldId id="259" r:id="rId11"/>
    <p:sldId id="26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70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2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hyperlink" Target="https://cugir.library.cornell.edu/catalog/cugir-009096" TargetMode="External"/><Relationship Id="rId5" Type="http://schemas.openxmlformats.org/officeDocument/2006/relationships/hyperlink" Target="https://cugir.library.cornell.edu/catalog/cugir-009000" TargetMode="Externa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Watershed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Chrys Adams</a:t>
            </a:r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40C0EE9E-98CF-7C39-FAC1-DA8201655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4"/>
    </mc:Choice>
    <mc:Fallback xmlns="">
      <p:transition spd="slow" advTm="8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774017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2763152"/>
            <a:ext cx="5111750" cy="1525588"/>
          </a:xfrm>
        </p:spPr>
        <p:txBody>
          <a:bodyPr>
            <a:noAutofit/>
          </a:bodyPr>
          <a:lstStyle/>
          <a:p>
            <a:r>
              <a:rPr lang="en-US" sz="1800" dirty="0"/>
              <a:t>Watershed is the region that flows through a given drainage point</a:t>
            </a:r>
          </a:p>
          <a:p>
            <a:endParaRPr lang="en-US" sz="1800" dirty="0"/>
          </a:p>
          <a:p>
            <a:r>
              <a:rPr lang="en-US" sz="1800" dirty="0"/>
              <a:t>Important for agriculture, flood analysis</a:t>
            </a:r>
          </a:p>
          <a:p>
            <a:endParaRPr lang="en-US" sz="1800" dirty="0"/>
          </a:p>
          <a:p>
            <a:r>
              <a:rPr lang="en-US" sz="1800" dirty="0"/>
              <a:t>Goal: Use elevation data to find the upstream watershed of some point.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Watershed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2F7F637F-3F21-0E34-0BF8-F2CE11985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73"/>
    </mc:Choice>
    <mc:Fallback xmlns="">
      <p:transition spd="slow" advTm="54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Overall Strategy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Watershed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5B4EA-FE0D-30F6-7789-A012A19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2433240"/>
            <a:ext cx="4114800" cy="2680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5CFBE7-32FA-F8DF-E09F-3D1C59A2B7AB}"/>
              </a:ext>
            </a:extLst>
          </p:cNvPr>
          <p:cNvSpPr txBox="1"/>
          <p:nvPr/>
        </p:nvSpPr>
        <p:spPr>
          <a:xfrm>
            <a:off x="1283919" y="3173137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some given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neighbor, add more elevated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new point repeats the process</a:t>
            </a:r>
          </a:p>
        </p:txBody>
      </p:sp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ED003DE9-87A4-1EC4-9A08-18679EE044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68"/>
    </mc:Choice>
    <mc:Fallback xmlns="">
      <p:transition spd="slow" advTm="45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DCA91A7-88DE-3FF3-EDB0-CB239DD23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262" y="372950"/>
            <a:ext cx="217947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Issues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42358-542A-0C72-31F9-1533546B2E08}"/>
              </a:ext>
            </a:extLst>
          </p:cNvPr>
          <p:cNvSpPr txBox="1"/>
          <p:nvPr/>
        </p:nvSpPr>
        <p:spPr>
          <a:xfrm>
            <a:off x="6559422" y="3186558"/>
            <a:ext cx="44079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kern="1200" spc="150" baseline="0" dirty="0">
                <a:latin typeface="+mj-lt"/>
                <a:ea typeface="+mj-ea"/>
                <a:cs typeface="+mj-cs"/>
              </a:rPr>
              <a:t>Only follows the streambed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kern="1200" spc="150" baseline="0" dirty="0">
                <a:latin typeface="+mj-lt"/>
                <a:ea typeface="+mj-ea"/>
                <a:cs typeface="+mj-cs"/>
              </a:rPr>
              <a:t>Does not include side channel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kern="1200" spc="150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B70722-AD09-E87E-14A0-874A6267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363" y="1698512"/>
            <a:ext cx="3509217" cy="4266527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Watershed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EA54681A-4C1B-B98D-EB5A-ED71085A7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89"/>
    </mc:Choice>
    <mc:Fallback xmlns="">
      <p:transition spd="slow" advTm="41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13395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Possible Fixes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CFEE81-CD4B-A045-90D8-93EE973E0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3" y="1705824"/>
            <a:ext cx="2882475" cy="823912"/>
          </a:xfrm>
        </p:spPr>
        <p:txBody>
          <a:bodyPr/>
          <a:lstStyle/>
          <a:p>
            <a:r>
              <a:rPr lang="en-US" dirty="0"/>
              <a:t>Add some tolerance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70ED79-C75D-E6FC-1F4E-0CAF5C786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2" y="2909135"/>
            <a:ext cx="2882475" cy="504129"/>
          </a:xfrm>
        </p:spPr>
        <p:txBody>
          <a:bodyPr/>
          <a:lstStyle/>
          <a:p>
            <a:r>
              <a:rPr lang="en-US" dirty="0"/>
              <a:t>Can lead to backwards flow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CC55B86-34FB-B1AF-FFBC-ABE69BB9C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1851465"/>
            <a:ext cx="2896671" cy="823912"/>
          </a:xfrm>
        </p:spPr>
        <p:txBody>
          <a:bodyPr/>
          <a:lstStyle/>
          <a:p>
            <a:r>
              <a:rPr lang="en-US" dirty="0"/>
              <a:t>Use a different strategy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C481F0C-7AB4-DC8A-AC6E-2F23484F6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2909135"/>
            <a:ext cx="2896671" cy="1997867"/>
          </a:xfrm>
        </p:spPr>
        <p:txBody>
          <a:bodyPr/>
          <a:lstStyle/>
          <a:p>
            <a:r>
              <a:rPr lang="en-US" dirty="0"/>
              <a:t>Simulating the flow of water down the slope</a:t>
            </a:r>
          </a:p>
          <a:p>
            <a:r>
              <a:rPr lang="en-US" dirty="0"/>
              <a:t>Flow can get caught in a basin</a:t>
            </a:r>
          </a:p>
          <a:p>
            <a:r>
              <a:rPr lang="en-US" dirty="0"/>
              <a:t>Algorithm takes too long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380B983-7AED-98A5-9FC3-964962F094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1851465"/>
            <a:ext cx="2882475" cy="823912"/>
          </a:xfrm>
        </p:spPr>
        <p:txBody>
          <a:bodyPr/>
          <a:lstStyle/>
          <a:p>
            <a:r>
              <a:rPr lang="en-US" dirty="0"/>
              <a:t>Increase the radius of neighboring cells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F9D4947-59EF-2FB9-B0B5-BE33D308E7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2909135"/>
            <a:ext cx="2882475" cy="1997867"/>
          </a:xfrm>
        </p:spPr>
        <p:txBody>
          <a:bodyPr/>
          <a:lstStyle/>
          <a:p>
            <a:r>
              <a:rPr lang="en-US" dirty="0"/>
              <a:t>Algorithm takes longer</a:t>
            </a:r>
          </a:p>
          <a:p>
            <a:r>
              <a:rPr lang="en-US" dirty="0"/>
              <a:t>Able to jump small obstacles or noise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Watershed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016BDD8-1440-BE95-6FB6-6214D6819060}"/>
              </a:ext>
            </a:extLst>
          </p:cNvPr>
          <p:cNvSpPr txBox="1">
            <a:spLocks/>
          </p:cNvSpPr>
          <p:nvPr/>
        </p:nvSpPr>
        <p:spPr>
          <a:xfrm>
            <a:off x="1243102" y="3721443"/>
            <a:ext cx="2882475" cy="5676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Decrease resolution/smoothing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7A40F55-260C-DA8A-F036-3E856581056C}"/>
              </a:ext>
            </a:extLst>
          </p:cNvPr>
          <p:cNvSpPr txBox="1">
            <a:spLocks/>
          </p:cNvSpPr>
          <p:nvPr/>
        </p:nvSpPr>
        <p:spPr>
          <a:xfrm>
            <a:off x="1243101" y="4583100"/>
            <a:ext cx="2882475" cy="504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Unimpressive results</a:t>
            </a:r>
          </a:p>
        </p:txBody>
      </p:sp>
      <p:pic>
        <p:nvPicPr>
          <p:cNvPr id="29" name="Video 28">
            <a:hlinkClick r:id="" action="ppaction://media"/>
            <a:extLst>
              <a:ext uri="{FF2B5EF4-FFF2-40B4-BE49-F238E27FC236}">
                <a16:creationId xmlns:a16="http://schemas.microsoft.com/office/drawing/2014/main" id="{DDB468DD-9006-46B0-89AB-47B0256AC5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20"/>
    </mc:Choice>
    <mc:Fallback xmlns="">
      <p:transition spd="slow" advTm="12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782" y="879285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3nh Results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744" y="2785667"/>
            <a:ext cx="3317812" cy="2215753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Much better fill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Runs in a reasonable amount of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Watershed Analysis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AA2C5-8FB6-47FF-B9F5-84C53D1CB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725" y="892177"/>
            <a:ext cx="5904075" cy="4611890"/>
          </a:xfrm>
          <a:prstGeom prst="rect">
            <a:avLst/>
          </a:prstGeom>
        </p:spPr>
      </p:pic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F1A86D0A-1F0A-EC46-1B6C-7E2E0D797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12875" y="4735082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458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6"/>
    </mc:Choice>
    <mc:Fallback xmlns="">
      <p:transition spd="slow" advTm="1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290" y="441482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5nh Results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7074" y="967078"/>
            <a:ext cx="3937858" cy="2215753"/>
          </a:xfrm>
        </p:spPr>
        <p:txBody>
          <a:bodyPr anchor="t">
            <a:normAutofit/>
          </a:bodyPr>
          <a:lstStyle/>
          <a:p>
            <a:r>
              <a:rPr lang="en-US" dirty="0"/>
              <a:t>Note that the region is larger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Watershed Analysis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F0C5EF7-F829-64BF-315A-3FAF38BEA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874" y="1388165"/>
            <a:ext cx="7977058" cy="4834580"/>
          </a:xfrm>
          <a:prstGeom prst="rect">
            <a:avLst/>
          </a:prstGeom>
        </p:spPr>
      </p:pic>
      <p:pic>
        <p:nvPicPr>
          <p:cNvPr id="49" name="Video 48">
            <a:hlinkClick r:id="" action="ppaction://media"/>
            <a:extLst>
              <a:ext uri="{FF2B5EF4-FFF2-40B4-BE49-F238E27FC236}">
                <a16:creationId xmlns:a16="http://schemas.microsoft.com/office/drawing/2014/main" id="{C61BFC01-F34E-A62A-0A30-EDCF4F95B4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33274" y="4735082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28"/>
    </mc:Choice>
    <mc:Fallback xmlns="">
      <p:transition spd="slow" advTm="18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258" y="1019085"/>
            <a:ext cx="4467616" cy="511532"/>
          </a:xfrm>
        </p:spPr>
        <p:txBody>
          <a:bodyPr anchor="b">
            <a:normAutofit/>
          </a:bodyPr>
          <a:lstStyle/>
          <a:p>
            <a:r>
              <a:rPr lang="en-US" dirty="0"/>
              <a:t>Future Efforts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Watershed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92D8F-1CFF-7320-4D24-E20D6CE5921D}"/>
              </a:ext>
            </a:extLst>
          </p:cNvPr>
          <p:cNvSpPr txBox="1"/>
          <p:nvPr/>
        </p:nvSpPr>
        <p:spPr>
          <a:xfrm>
            <a:off x="5268286" y="2483141"/>
            <a:ext cx="5763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still get stuck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neighborhoods increase computation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can be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against other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use classification to identify bridges</a:t>
            </a:r>
          </a:p>
        </p:txBody>
      </p:sp>
      <p:pic>
        <p:nvPicPr>
          <p:cNvPr id="36" name="Video 35">
            <a:hlinkClick r:id="" action="ppaction://media"/>
            <a:extLst>
              <a:ext uri="{FF2B5EF4-FFF2-40B4-BE49-F238E27FC236}">
                <a16:creationId xmlns:a16="http://schemas.microsoft.com/office/drawing/2014/main" id="{B4AA2B0B-5DBC-9C7B-60BF-159C92BE6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23"/>
    </mc:Choice>
    <mc:Fallback xmlns="">
      <p:transition spd="slow" advTm="39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173234"/>
            <a:ext cx="4467616" cy="511532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Watershed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A8A36823-356F-557D-C056-555078A6F7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585349-92E6-A442-6B6C-46A5FECC933B}"/>
              </a:ext>
            </a:extLst>
          </p:cNvPr>
          <p:cNvSpPr txBox="1"/>
          <p:nvPr/>
        </p:nvSpPr>
        <p:spPr>
          <a:xfrm>
            <a:off x="5604107" y="4512726"/>
            <a:ext cx="3682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sources used:</a:t>
            </a:r>
          </a:p>
          <a:p>
            <a:r>
              <a:rPr lang="en-US" sz="1200" dirty="0">
                <a:hlinkClick r:id="rId5"/>
              </a:rPr>
              <a:t>https://cugir.library.cornell.edu/catalog/cugir-009000</a:t>
            </a:r>
            <a:endParaRPr lang="en-US" sz="1200" dirty="0"/>
          </a:p>
          <a:p>
            <a:r>
              <a:rPr lang="en-US" sz="1200" dirty="0"/>
              <a:t>and</a:t>
            </a:r>
          </a:p>
          <a:p>
            <a:r>
              <a:rPr lang="en-US" sz="1200" dirty="0">
                <a:hlinkClick r:id="rId6"/>
              </a:rPr>
              <a:t>https://cugir.library.cornell.edu/catalog/cugir-009096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169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1"/>
    </mc:Choice>
    <mc:Fallback xmlns="">
      <p:transition spd="slow" advTm="5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230e9df3-be65-4c73-a93b-d1236ebd677e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{7AD42096-DEA1-4D68-86B0-69670AACE374}tf67328976_win32</Template>
  <TotalTime>308</TotalTime>
  <Words>225</Words>
  <Application>Microsoft Office PowerPoint</Application>
  <PresentationFormat>Widescreen</PresentationFormat>
  <Paragraphs>60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Office Theme</vt:lpstr>
      <vt:lpstr>Watershed Analysis</vt:lpstr>
      <vt:lpstr>INTRODUCTION</vt:lpstr>
      <vt:lpstr>Overall Strategy</vt:lpstr>
      <vt:lpstr>Issues</vt:lpstr>
      <vt:lpstr>Possible Fixes</vt:lpstr>
      <vt:lpstr>3nh Results</vt:lpstr>
      <vt:lpstr>5nh Results</vt:lpstr>
      <vt:lpstr>Future Efforts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Watershed Analysis</dc:title>
  <dc:creator>Chrys Adams</dc:creator>
  <cp:lastModifiedBy>Chrys Adams</cp:lastModifiedBy>
  <cp:revision>4</cp:revision>
  <dcterms:created xsi:type="dcterms:W3CDTF">2023-12-18T21:35:56Z</dcterms:created>
  <dcterms:modified xsi:type="dcterms:W3CDTF">2023-12-20T19:30:36Z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